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92" r:id="rId3"/>
    <p:sldId id="293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268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A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1"/>
    <p:restoredTop sz="94691"/>
  </p:normalViewPr>
  <p:slideViewPr>
    <p:cSldViewPr snapToGrid="0">
      <p:cViewPr varScale="1">
        <p:scale>
          <a:sx n="64" d="100"/>
          <a:sy n="64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135893" y="2393204"/>
            <a:ext cx="7056107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35696" y="3929373"/>
            <a:ext cx="7056107" cy="651755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6883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44" y="1389641"/>
            <a:ext cx="3825696" cy="46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40416" y="1566977"/>
            <a:ext cx="1344149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24359" y="1681512"/>
            <a:ext cx="2206355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862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6480043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Rectangle 2"/>
          <p:cNvSpPr/>
          <p:nvPr userDrawn="1"/>
        </p:nvSpPr>
        <p:spPr>
          <a:xfrm>
            <a:off x="6528043" y="1749000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062973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72830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1010261"/>
            <a:ext cx="801621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95293" y="1508787"/>
            <a:ext cx="4079776" cy="5349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8827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829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65139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749448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2562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6812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389107"/>
            <a:ext cx="1166461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5157192"/>
            <a:ext cx="1166461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19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4090407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7" name="Rounded Rectangle 16"/>
          <p:cNvSpPr/>
          <p:nvPr userDrawn="1"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38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762990"/>
            <a:ext cx="12192000" cy="76808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97" y="5531075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4415814" y="983523"/>
            <a:ext cx="3360373" cy="336037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802" y="1518948"/>
            <a:ext cx="1092397" cy="242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93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45" y="1250975"/>
            <a:ext cx="2112235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052646" y="1250975"/>
            <a:ext cx="1056117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0407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4" y="3909054"/>
            <a:ext cx="1260665" cy="279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25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4533123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 userDrawn="1"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09" y="4013590"/>
            <a:ext cx="468171" cy="103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66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3B7D44-5C7F-4B01-A16E-64F409E11ECD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1A343-07E8-422D-9AB5-D3E0F36618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7B92FD-3099-46A4-8EAB-99C70BE62760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1200" b="1" dirty="0">
                  <a:solidFill>
                    <a:schemeClr val="accent1"/>
                  </a:solidFill>
                </a:rPr>
                <a:t>Training of Core Trainers on CPG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Management of Asthma in Adults 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588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510228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103893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07787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311680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 userDrawn="1"/>
        </p:nvSpPr>
        <p:spPr>
          <a:xfrm>
            <a:off x="3104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6208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Rectangle 13"/>
          <p:cNvSpPr/>
          <p:nvPr userDrawn="1"/>
        </p:nvSpPr>
        <p:spPr>
          <a:xfrm>
            <a:off x="9312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330243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1" y="1508787"/>
            <a:ext cx="9640360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165133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804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5219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1958" y="731121"/>
            <a:ext cx="11115939" cy="1897989"/>
          </a:xfrm>
        </p:spPr>
        <p:txBody>
          <a:bodyPr/>
          <a:lstStyle/>
          <a:p>
            <a:pPr algn="ctr"/>
            <a:r>
              <a:rPr lang="en-US" altLang="ko-KR" sz="4400" b="1" dirty="0">
                <a:ea typeface="맑은 고딕" pitchFamily="50" charset="-127"/>
              </a:rPr>
              <a:t>TRAINING OF CORE TRAINERS ON CPG</a:t>
            </a:r>
          </a:p>
          <a:p>
            <a:pPr algn="ctr"/>
            <a:r>
              <a:rPr lang="en-US" altLang="ko-KR" sz="4000" b="1" dirty="0">
                <a:latin typeface="Bradley Hand ITC" panose="03070402050302030203" pitchFamily="66" charset="0"/>
                <a:ea typeface="맑은 고딕" pitchFamily="50" charset="-127"/>
              </a:rPr>
              <a:t>MANAGEMENT OF ASTHMA IN ADULTS (SECOND EDITION)</a:t>
            </a:r>
            <a:endParaRPr lang="en-US" altLang="ko-KR" sz="4000" b="1" dirty="0">
              <a:latin typeface="Bradley Hand ITC" panose="03070402050302030203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25350" y="3771061"/>
            <a:ext cx="7056107" cy="1897990"/>
          </a:xfrm>
        </p:spPr>
        <p:txBody>
          <a:bodyPr/>
          <a:lstStyle/>
          <a:p>
            <a:pPr algn="ctr">
              <a:defRPr/>
            </a:pPr>
            <a:r>
              <a:rPr lang="en-US" altLang="ko-KR" sz="4400" b="1" dirty="0"/>
              <a:t>CASE DISCUSSION 3</a:t>
            </a:r>
          </a:p>
          <a:p>
            <a:pPr algn="ctr">
              <a:defRPr/>
            </a:pPr>
            <a:endParaRPr lang="en-US" altLang="ko-KR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5B988B-A739-47DD-9F51-C881C2DF7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14611">
            <a:off x="681924" y="3088491"/>
            <a:ext cx="2209000" cy="3404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08268-2B98-40C4-87CB-8727D63C7856}"/>
              </a:ext>
            </a:extLst>
          </p:cNvPr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8D9AFC-3A3B-4B72-95A2-2834DC7207F3}"/>
              </a:ext>
            </a:extLst>
          </p:cNvPr>
          <p:cNvSpPr/>
          <p:nvPr/>
        </p:nvSpPr>
        <p:spPr>
          <a:xfrm>
            <a:off x="6814088" y="650743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8BB431-A2DA-473A-A2E7-41714856C33D}"/>
              </a:ext>
            </a:extLst>
          </p:cNvPr>
          <p:cNvSpPr/>
          <p:nvPr/>
        </p:nvSpPr>
        <p:spPr>
          <a:xfrm>
            <a:off x="3407044" y="2983713"/>
            <a:ext cx="5377912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32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79" y="1721519"/>
            <a:ext cx="11173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3200" dirty="0">
                <a:solidFill>
                  <a:prstClr val="black"/>
                </a:solidFill>
              </a:rPr>
              <a:t>What tools can be used to assess and monitor asthma control in pregnant patients?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AA02BCC-D5FD-4336-8E30-AF54BC47CBE6}"/>
              </a:ext>
            </a:extLst>
          </p:cNvPr>
          <p:cNvSpPr/>
          <p:nvPr/>
        </p:nvSpPr>
        <p:spPr>
          <a:xfrm>
            <a:off x="767221" y="2943973"/>
            <a:ext cx="7798709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>
                <a:solidFill>
                  <a:srgbClr val="FF0000"/>
                </a:solidFill>
              </a:rPr>
              <a:t>ACT score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>
                <a:solidFill>
                  <a:srgbClr val="FF0000"/>
                </a:solidFill>
              </a:rPr>
              <a:t>GINA classification on asthma control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>
                <a:solidFill>
                  <a:srgbClr val="FF0000"/>
                </a:solidFill>
              </a:rPr>
              <a:t>Spirometry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Chest radiograph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>
                <a:solidFill>
                  <a:srgbClr val="FF0000"/>
                </a:solidFill>
              </a:rPr>
              <a:t>Fractional Exhaled Nitric Oxide (</a:t>
            </a:r>
            <a:r>
              <a:rPr lang="en-US" sz="2800" dirty="0" err="1">
                <a:solidFill>
                  <a:srgbClr val="FF0000"/>
                </a:solidFill>
              </a:rPr>
              <a:t>FeNO</a:t>
            </a:r>
            <a:r>
              <a:rPr lang="en-US" sz="2800" dirty="0">
                <a:solidFill>
                  <a:srgbClr val="FF0000"/>
                </a:solidFill>
              </a:rPr>
              <a:t>)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Bronchial provocation test</a:t>
            </a:r>
          </a:p>
        </p:txBody>
      </p:sp>
    </p:spTree>
    <p:extLst>
      <p:ext uri="{BB962C8B-B14F-4D97-AF65-F5344CB8AC3E}">
        <p14:creationId xmlns:p14="http://schemas.microsoft.com/office/powerpoint/2010/main" val="311256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pic>
        <p:nvPicPr>
          <p:cNvPr id="8" name="Content Placeholder 4" descr="A close-up of a questionnaire&#10;&#10;AI-generated content may be incorrect.">
            <a:extLst>
              <a:ext uri="{FF2B5EF4-FFF2-40B4-BE49-F238E27FC236}">
                <a16:creationId xmlns:a16="http://schemas.microsoft.com/office/drawing/2014/main" id="{563EE104-20AB-4781-9DE7-3008BA9D9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48" y="1168740"/>
            <a:ext cx="5265683" cy="4435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20B6920-5198-4FDE-9BDD-0AF2B4D91B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64841" y="1168740"/>
            <a:ext cx="6054456" cy="434989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le 6">
            <a:extLst>
              <a:ext uri="{FF2B5EF4-FFF2-40B4-BE49-F238E27FC236}">
                <a16:creationId xmlns:a16="http://schemas.microsoft.com/office/drawing/2014/main" id="{B2EC91FC-3C64-4216-94F5-A17B5019DB25}"/>
              </a:ext>
            </a:extLst>
          </p:cNvPr>
          <p:cNvSpPr/>
          <p:nvPr/>
        </p:nvSpPr>
        <p:spPr>
          <a:xfrm>
            <a:off x="540327" y="5796389"/>
            <a:ext cx="11193960" cy="94956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2000" i="1" dirty="0">
                <a:solidFill>
                  <a:srgbClr val="000000"/>
                </a:solidFill>
                <a:ea typeface="Aptos" panose="020B0004020202020204" pitchFamily="34" charset="0"/>
              </a:rPr>
              <a:t>B</a:t>
            </a:r>
            <a:r>
              <a:rPr lang="en-MY" sz="2000" i="1" dirty="0">
                <a:solidFill>
                  <a:srgbClr val="000000"/>
                </a:solidFill>
                <a:effectLst/>
                <a:ea typeface="Aptos" panose="020B0004020202020204" pitchFamily="34" charset="0"/>
              </a:rPr>
              <a:t>oth ACT and GINA classification had significant association with spirometry values (FEV</a:t>
            </a:r>
            <a:r>
              <a:rPr lang="en-MY" sz="2000" i="1" baseline="-25000" dirty="0">
                <a:solidFill>
                  <a:srgbClr val="000000"/>
                </a:solidFill>
                <a:effectLst/>
                <a:ea typeface="Aptos" panose="020B0004020202020204" pitchFamily="34" charset="0"/>
              </a:rPr>
              <a:t>1</a:t>
            </a:r>
            <a:r>
              <a:rPr lang="en-MY" sz="2000" i="1" dirty="0">
                <a:solidFill>
                  <a:srgbClr val="000000"/>
                </a:solidFill>
                <a:effectLst/>
                <a:ea typeface="Aptos" panose="020B0004020202020204" pitchFamily="34" charset="0"/>
              </a:rPr>
              <a:t> and FVC), indicating that these tools can be effectively used to assess asthma control</a:t>
            </a:r>
            <a:r>
              <a:rPr lang="en-MY" sz="2000" i="1" dirty="0">
                <a:effectLst/>
              </a:rPr>
              <a:t> 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6697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" y="151781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F91CA6E-33A1-4526-BD49-58471329071C}"/>
              </a:ext>
            </a:extLst>
          </p:cNvPr>
          <p:cNvSpPr txBox="1"/>
          <p:nvPr/>
        </p:nvSpPr>
        <p:spPr>
          <a:xfrm>
            <a:off x="416169" y="813415"/>
            <a:ext cx="1110330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2200" b="1" dirty="0">
                <a:solidFill>
                  <a:prstClr val="black"/>
                </a:solidFill>
              </a:rPr>
              <a:t>Spirometry is generally safe during pregnancy, </a:t>
            </a:r>
            <a:r>
              <a:rPr lang="en-US" sz="2200" dirty="0">
                <a:solidFill>
                  <a:prstClr val="black"/>
                </a:solidFill>
              </a:rPr>
              <a:t>but certain situations require caution due to potential risks.</a:t>
            </a:r>
          </a:p>
          <a:p>
            <a:pPr lvl="0" defTabSz="1219170" latinLnBrk="1"/>
            <a:r>
              <a:rPr lang="en-US" sz="2200" dirty="0">
                <a:solidFill>
                  <a:srgbClr val="FF0000"/>
                </a:solidFill>
              </a:rPr>
              <a:t>High-Risk Pregnancy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Hx of preterm </a:t>
            </a:r>
            <a:r>
              <a:rPr lang="en-US" sz="2200" dirty="0" err="1">
                <a:solidFill>
                  <a:prstClr val="black"/>
                </a:solidFill>
              </a:rPr>
              <a:t>labour</a:t>
            </a:r>
            <a:endParaRPr lang="en-US" sz="2200" dirty="0">
              <a:solidFill>
                <a:prstClr val="black"/>
              </a:solidFill>
            </a:endParaRP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Placenta previa or placental abruption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Cervical incompetence</a:t>
            </a:r>
          </a:p>
          <a:p>
            <a:pPr lvl="0" defTabSz="1219170" latinLnBrk="1"/>
            <a:r>
              <a:rPr lang="en-US" sz="2200" dirty="0">
                <a:solidFill>
                  <a:srgbClr val="FF0000"/>
                </a:solidFill>
              </a:rPr>
              <a:t>Severe Cardiopulmonary Conditions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Unstable cardiac disease (e.g., severe hypertension, heart failure)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Acute respiratory distress or respiratory failure</a:t>
            </a:r>
          </a:p>
          <a:p>
            <a:pPr lvl="0" defTabSz="1219170" latinLnBrk="1"/>
            <a:r>
              <a:rPr lang="en-US" sz="2200" dirty="0">
                <a:solidFill>
                  <a:srgbClr val="FF0000"/>
                </a:solidFill>
              </a:rPr>
              <a:t>Risk of Increased Intra-Abdominal Pressure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Uncontrolled vomiting (hyperemesis gravidarum)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Recent abdominal surgery</a:t>
            </a:r>
          </a:p>
          <a:p>
            <a:pPr lvl="0" defTabSz="1219170" latinLnBrk="1"/>
            <a:r>
              <a:rPr lang="en-US" sz="2200" dirty="0">
                <a:solidFill>
                  <a:srgbClr val="FF0000"/>
                </a:solidFill>
              </a:rPr>
              <a:t>Hemodynamic Instability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Severe anemia</a:t>
            </a:r>
          </a:p>
          <a:p>
            <a:pPr marL="800100" lvl="1" indent="-342900" defTabSz="1219170" latinLnBrk="1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prstClr val="black"/>
                </a:solidFill>
              </a:rPr>
              <a:t>Syncope or dizziness with forced expiratory maneuvers</a:t>
            </a:r>
          </a:p>
        </p:txBody>
      </p:sp>
      <p:sp>
        <p:nvSpPr>
          <p:cNvPr id="15" name="Rounded Rectangle 6">
            <a:extLst>
              <a:ext uri="{FF2B5EF4-FFF2-40B4-BE49-F238E27FC236}">
                <a16:creationId xmlns:a16="http://schemas.microsoft.com/office/drawing/2014/main" id="{C6E66EAA-F08A-4884-ACF1-D2091320540D}"/>
              </a:ext>
            </a:extLst>
          </p:cNvPr>
          <p:cNvSpPr/>
          <p:nvPr/>
        </p:nvSpPr>
        <p:spPr>
          <a:xfrm>
            <a:off x="416169" y="5986107"/>
            <a:ext cx="11359662" cy="7975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i="1" dirty="0">
              <a:solidFill>
                <a:sysClr val="windowText" lastClr="000000"/>
              </a:solidFill>
            </a:endParaRPr>
          </a:p>
          <a:p>
            <a:pPr algn="ctr"/>
            <a:r>
              <a:rPr lang="en-US" sz="2400" i="1" dirty="0">
                <a:solidFill>
                  <a:sysClr val="windowText" lastClr="000000"/>
                </a:solidFill>
              </a:rPr>
              <a:t>Always prioritize patient safety. If unsure whether spirometry is suitable, consult a specialist for expert guidance.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735561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74FA156-0BF8-4044-8719-5AB2F8B4031E}"/>
              </a:ext>
            </a:extLst>
          </p:cNvPr>
          <p:cNvSpPr txBox="1"/>
          <p:nvPr/>
        </p:nvSpPr>
        <p:spPr>
          <a:xfrm>
            <a:off x="614596" y="1573967"/>
            <a:ext cx="107329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b="1" dirty="0">
                <a:solidFill>
                  <a:srgbClr val="000000"/>
                </a:solidFill>
              </a:rPr>
              <a:t>CXR</a:t>
            </a:r>
            <a:r>
              <a:rPr lang="en-MY" sz="2800" dirty="0">
                <a:solidFill>
                  <a:srgbClr val="000000"/>
                </a:solidFill>
              </a:rPr>
              <a:t> is not needed for assessment of asthma control. CXR is generally safe in pregnancy when performed with appropriate shielding.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800" b="1" dirty="0">
                <a:solidFill>
                  <a:srgbClr val="000000"/>
                </a:solidFill>
              </a:rPr>
              <a:t>Fractional Exhaled Nitric Oxide (</a:t>
            </a:r>
            <a:r>
              <a:rPr lang="en-MY" sz="2800" b="1" dirty="0" err="1">
                <a:solidFill>
                  <a:srgbClr val="000000"/>
                </a:solidFill>
              </a:rPr>
              <a:t>FeNO</a:t>
            </a:r>
            <a:r>
              <a:rPr lang="en-MY" sz="2800" b="1" dirty="0">
                <a:solidFill>
                  <a:srgbClr val="000000"/>
                </a:solidFill>
              </a:rPr>
              <a:t>) </a:t>
            </a:r>
            <a:r>
              <a:rPr lang="en-MY" sz="2800" dirty="0">
                <a:solidFill>
                  <a:srgbClr val="000000"/>
                </a:solidFill>
              </a:rPr>
              <a:t>is a biomarker used to assess airway inflammation and guide asthma management. In pregnant asthma patients, </a:t>
            </a:r>
            <a:r>
              <a:rPr lang="en-MY" sz="2800" dirty="0" err="1">
                <a:solidFill>
                  <a:srgbClr val="000000"/>
                </a:solidFill>
              </a:rPr>
              <a:t>FeNO</a:t>
            </a:r>
            <a:r>
              <a:rPr lang="en-MY" sz="2800" dirty="0">
                <a:solidFill>
                  <a:srgbClr val="000000"/>
                </a:solidFill>
              </a:rPr>
              <a:t> may assist in adjusting ICS therapy; however, its impact on pregnancy outcomes remains uncertain.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800" b="1" dirty="0"/>
              <a:t>Bronchial provocation test</a:t>
            </a:r>
            <a:r>
              <a:rPr lang="en-US" sz="2800" dirty="0"/>
              <a:t> is contraindicated in pregnancy. </a:t>
            </a:r>
          </a:p>
          <a:p>
            <a:pPr algn="just"/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67756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3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79" y="1721519"/>
            <a:ext cx="1117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3200" dirty="0">
                <a:solidFill>
                  <a:prstClr val="black"/>
                </a:solidFill>
              </a:rPr>
              <a:t>How would you treat this patient?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AA02BCC-D5FD-4336-8E30-AF54BC47CBE6}"/>
              </a:ext>
            </a:extLst>
          </p:cNvPr>
          <p:cNvSpPr/>
          <p:nvPr/>
        </p:nvSpPr>
        <p:spPr>
          <a:xfrm>
            <a:off x="737242" y="2539239"/>
            <a:ext cx="1002569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Restart MDI Budesonide 2 puff bd and MDI Salbutamol 2 puff prn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Oral corticosteroids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MDI Salbutamol 2 puff prn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T. </a:t>
            </a:r>
            <a:r>
              <a:rPr lang="en-US" sz="2800" dirty="0" err="1"/>
              <a:t>Neulin</a:t>
            </a:r>
            <a:r>
              <a:rPr lang="en-US" sz="2800" dirty="0"/>
              <a:t> SR 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Montelukast (leukotriene receptor antagonist)</a:t>
            </a:r>
          </a:p>
        </p:txBody>
      </p:sp>
    </p:spTree>
    <p:extLst>
      <p:ext uri="{BB962C8B-B14F-4D97-AF65-F5344CB8AC3E}">
        <p14:creationId xmlns:p14="http://schemas.microsoft.com/office/powerpoint/2010/main" val="3852225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3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79" y="1721519"/>
            <a:ext cx="1117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3200" dirty="0">
                <a:solidFill>
                  <a:prstClr val="black"/>
                </a:solidFill>
              </a:rPr>
              <a:t>How would you treat this patient?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AA02BCC-D5FD-4336-8E30-AF54BC47CBE6}"/>
              </a:ext>
            </a:extLst>
          </p:cNvPr>
          <p:cNvSpPr/>
          <p:nvPr/>
        </p:nvSpPr>
        <p:spPr>
          <a:xfrm>
            <a:off x="737242" y="2539239"/>
            <a:ext cx="1038546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b="1" dirty="0">
                <a:solidFill>
                  <a:srgbClr val="FF0000"/>
                </a:solidFill>
              </a:rPr>
              <a:t>Restart MDI Budesonide 2 puff bd and MDI Salbutamol 2 puff prn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Oral corticosteroids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MDI Salbutamol 2 puff prn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T. </a:t>
            </a:r>
            <a:r>
              <a:rPr lang="en-US" sz="2800" dirty="0" err="1"/>
              <a:t>Neulin</a:t>
            </a:r>
            <a:r>
              <a:rPr lang="en-US" sz="2800" dirty="0"/>
              <a:t> SR 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Montelukast (leukotriene receptor antagonist)</a:t>
            </a:r>
          </a:p>
        </p:txBody>
      </p:sp>
    </p:spTree>
    <p:extLst>
      <p:ext uri="{BB962C8B-B14F-4D97-AF65-F5344CB8AC3E}">
        <p14:creationId xmlns:p14="http://schemas.microsoft.com/office/powerpoint/2010/main" val="511839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rgbClr val="32AEB8"/>
                </a:solidFill>
              </a:rPr>
              <a:t>  Key messages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659285"/>
            <a:ext cx="1071297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Treatment of asthma during pregnancy provides </a:t>
            </a:r>
            <a:r>
              <a:rPr lang="en-US" sz="2800" dirty="0">
                <a:solidFill>
                  <a:srgbClr val="FF0000"/>
                </a:solidFill>
              </a:rPr>
              <a:t>more benefits </a:t>
            </a:r>
            <a:r>
              <a:rPr lang="en-US" sz="2800" dirty="0"/>
              <a:t>than the potential risks associated with commonly used asthma medications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 treatment of asthma in pregnancy is the same as in non-pregnant patients as listed below.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ICS is safe </a:t>
            </a:r>
            <a:r>
              <a:rPr lang="en-US" sz="2800" dirty="0"/>
              <a:t>and remains the preferred long-term maintenance and should be continued.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Inhaled β2-agonists and LTRA are safe </a:t>
            </a:r>
            <a:r>
              <a:rPr lang="en-US" sz="2800" dirty="0"/>
              <a:t>and should be continued.</a:t>
            </a:r>
          </a:p>
        </p:txBody>
      </p:sp>
    </p:spTree>
    <p:extLst>
      <p:ext uri="{BB962C8B-B14F-4D97-AF65-F5344CB8AC3E}">
        <p14:creationId xmlns:p14="http://schemas.microsoft.com/office/powerpoint/2010/main" val="10601839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rgbClr val="32AEB8"/>
                </a:solidFill>
              </a:rPr>
              <a:t>  Progress 4 weeks later…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659285"/>
            <a:ext cx="107129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She is asymptomatic.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ACT score is 24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She can carry out her daily activities without limitations.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 err="1"/>
              <a:t>SpO</a:t>
            </a:r>
            <a:r>
              <a:rPr lang="en-US" sz="3200" dirty="0"/>
              <a:t>₂ is 100% on room air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Lungs auscultation: no </a:t>
            </a:r>
            <a:r>
              <a:rPr lang="en-US" sz="3200" dirty="0" err="1"/>
              <a:t>ronchi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33230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4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DF6874-0476-4DC8-95F1-7D4147E085C8}"/>
              </a:ext>
            </a:extLst>
          </p:cNvPr>
          <p:cNvSpPr txBox="1"/>
          <p:nvPr/>
        </p:nvSpPr>
        <p:spPr>
          <a:xfrm>
            <a:off x="617319" y="2064818"/>
            <a:ext cx="11179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How often should she be monitored, and can we step down the treatment?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675323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4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DF6874-0476-4DC8-95F1-7D4147E085C8}"/>
              </a:ext>
            </a:extLst>
          </p:cNvPr>
          <p:cNvSpPr txBox="1"/>
          <p:nvPr/>
        </p:nvSpPr>
        <p:spPr>
          <a:xfrm>
            <a:off x="527538" y="1095586"/>
            <a:ext cx="1070025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During pregnancy, patients with asthma should be monitored every </a:t>
            </a:r>
            <a:r>
              <a:rPr lang="en-US" sz="2800" dirty="0">
                <a:solidFill>
                  <a:srgbClr val="FF0000"/>
                </a:solidFill>
              </a:rPr>
              <a:t>4 to 6 weeks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FF0000"/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FF0000"/>
                </a:solidFill>
              </a:rPr>
              <a:t>ICS is safe </a:t>
            </a:r>
            <a:r>
              <a:rPr lang="en-US" sz="2800" dirty="0"/>
              <a:t>and remains the preferred long-term maintenance and should be continued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Step-down treatment </a:t>
            </a:r>
            <a:r>
              <a:rPr lang="en-US" sz="2800" dirty="0">
                <a:solidFill>
                  <a:srgbClr val="FF0000"/>
                </a:solidFill>
              </a:rPr>
              <a:t>should be deferred </a:t>
            </a:r>
            <a:r>
              <a:rPr lang="en-US" sz="2800" dirty="0"/>
              <a:t>until after delivery.</a:t>
            </a:r>
          </a:p>
        </p:txBody>
      </p:sp>
      <p:sp>
        <p:nvSpPr>
          <p:cNvPr id="7" name="Rounded Rectangle 3">
            <a:extLst>
              <a:ext uri="{FF2B5EF4-FFF2-40B4-BE49-F238E27FC236}">
                <a16:creationId xmlns:a16="http://schemas.microsoft.com/office/drawing/2014/main" id="{9B2A1633-86D7-4200-886B-378799FAE2D4}"/>
              </a:ext>
            </a:extLst>
          </p:cNvPr>
          <p:cNvSpPr/>
          <p:nvPr/>
        </p:nvSpPr>
        <p:spPr>
          <a:xfrm>
            <a:off x="527538" y="4727890"/>
            <a:ext cx="11136923" cy="178161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MY" sz="2800" i="1" kern="0" dirty="0">
                <a:solidFill>
                  <a:sysClr val="windowText" lastClr="000000"/>
                </a:solidFill>
                <a:ea typeface="Times New Roman" panose="02020603050405020304" pitchFamily="18" charset="0"/>
              </a:rPr>
              <a:t>Poor symptom control and exacerbations are associated with worse outcomes for both mother and foetus, including an increased risk of pre-eclampsia, pre-term delivery, low birth weight and perinatal mortality</a:t>
            </a:r>
            <a:endParaRPr lang="en-US" sz="2800" i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38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"/>
          <p:cNvSpPr txBox="1">
            <a:spLocks/>
          </p:cNvSpPr>
          <p:nvPr/>
        </p:nvSpPr>
        <p:spPr>
          <a:xfrm>
            <a:off x="7050037" y="3243272"/>
            <a:ext cx="4608512" cy="129630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733" b="1" i="0" u="none" strike="noStrike" kern="1200" cap="none" spc="0" normalizeH="0" baseline="0" noProof="0" dirty="0">
                <a:ln>
                  <a:noFill/>
                </a:ln>
                <a:solidFill>
                  <a:srgbClr val="32AEB8"/>
                </a:solidFill>
                <a:effectLst/>
                <a:uLnTx/>
                <a:uFillTx/>
                <a:latin typeface="Arial"/>
                <a:cs typeface="Arial" pitchFamily="34" charset="0"/>
              </a:rPr>
              <a:t>CASE 1</a:t>
            </a:r>
            <a:endParaRPr kumimoji="0" lang="ko-KR" altLang="en-US" sz="3733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3961A4DA-2801-4DFB-B055-DDF2EC31001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>
            <a:off x="179882" y="1687830"/>
            <a:ext cx="6096000" cy="3482340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78C02E1-3977-41AC-A9E1-5F59F8250F2A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DF2129F-E67E-4377-8517-158B438252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64DEAE-ECF8-4608-A313-7FF72EEF1B47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9733A70-ECD6-4A78-B474-A8D12680BDD4}"/>
              </a:ext>
            </a:extLst>
          </p:cNvPr>
          <p:cNvSpPr/>
          <p:nvPr/>
        </p:nvSpPr>
        <p:spPr>
          <a:xfrm>
            <a:off x="3586926" y="6547142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94129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"/>
          <p:cNvSpPr txBox="1">
            <a:spLocks/>
          </p:cNvSpPr>
          <p:nvPr/>
        </p:nvSpPr>
        <p:spPr>
          <a:xfrm>
            <a:off x="7050037" y="2780845"/>
            <a:ext cx="4608512" cy="129630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733" b="1" i="0" u="none" strike="noStrike" kern="1200" cap="none" spc="0" normalizeH="0" baseline="0" noProof="0" dirty="0">
                <a:ln>
                  <a:noFill/>
                </a:ln>
                <a:solidFill>
                  <a:srgbClr val="32AEB8"/>
                </a:solidFill>
                <a:effectLst/>
                <a:uLnTx/>
                <a:uFillTx/>
                <a:latin typeface="Arial"/>
                <a:cs typeface="Arial" pitchFamily="34" charset="0"/>
              </a:rPr>
              <a:t>CASE 2</a:t>
            </a:r>
          </a:p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altLang="ko-KR" sz="3733" dirty="0">
                <a:latin typeface="Arial"/>
                <a:cs typeface="Arial" pitchFamily="34" charset="0"/>
              </a:rPr>
              <a:t>Severe Asthma</a:t>
            </a:r>
            <a:endParaRPr kumimoji="0" lang="ko-KR" altLang="en-US" sz="3733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3961A4DA-2801-4DFB-B055-DDF2EC31001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grayscl/>
          </a:blip>
          <a:stretch>
            <a:fillRect/>
          </a:stretch>
        </p:blipFill>
        <p:spPr>
          <a:xfrm>
            <a:off x="144652" y="380999"/>
            <a:ext cx="6096000" cy="6096000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D78C02E1-3977-41AC-A9E1-5F59F8250F2A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DF2129F-E67E-4377-8517-158B438252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64DEAE-ECF8-4608-A313-7FF72EEF1B47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9E688533-6D33-4867-87D9-B5FB8BE3062B}"/>
              </a:ext>
            </a:extLst>
          </p:cNvPr>
          <p:cNvSpPr/>
          <p:nvPr/>
        </p:nvSpPr>
        <p:spPr>
          <a:xfrm>
            <a:off x="3586926" y="6547142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7554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>
                <a:solidFill>
                  <a:prstClr val="black"/>
                </a:solidFill>
              </a:rPr>
              <a:t>  </a:t>
            </a:r>
            <a:r>
              <a:rPr lang="en-US" b="1" dirty="0">
                <a:solidFill>
                  <a:srgbClr val="32AEB8"/>
                </a:solidFill>
              </a:rPr>
              <a:t>History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659285"/>
            <a:ext cx="10712970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Mr</a:t>
            </a:r>
            <a:r>
              <a:rPr lang="en-US" sz="2800" dirty="0"/>
              <a:t> </a:t>
            </a:r>
            <a:r>
              <a:rPr lang="en-US" sz="2800" dirty="0" err="1"/>
              <a:t>Aiman</a:t>
            </a:r>
            <a:r>
              <a:rPr lang="en-US" sz="2800" dirty="0"/>
              <a:t>, a 45-year-old works as a factory worker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was referred to the Respiratory Clinic from </a:t>
            </a:r>
            <a:r>
              <a:rPr lang="en-US" sz="2800" dirty="0" err="1"/>
              <a:t>Klinik</a:t>
            </a:r>
            <a:r>
              <a:rPr lang="en-US" sz="2800" dirty="0"/>
              <a:t> Kesihatan for further management of his poorly controlled asthma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Asthma since childhood and has allergic rhinitis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Smokes socially with 5 pack-years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is prescribed budesonide/formoterol 160/4.5mg 2 puffs BD, which has recently increased to 2 puffs BD and PRN due to his persistent symptoms.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Other medications include montelukast 10mg ON</a:t>
            </a:r>
          </a:p>
        </p:txBody>
      </p:sp>
    </p:spTree>
    <p:extLst>
      <p:ext uri="{BB962C8B-B14F-4D97-AF65-F5344CB8AC3E}">
        <p14:creationId xmlns:p14="http://schemas.microsoft.com/office/powerpoint/2010/main" val="22606080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1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DF6874-0476-4DC8-95F1-7D4147E085C8}"/>
              </a:ext>
            </a:extLst>
          </p:cNvPr>
          <p:cNvSpPr txBox="1"/>
          <p:nvPr/>
        </p:nvSpPr>
        <p:spPr>
          <a:xfrm>
            <a:off x="617319" y="2064818"/>
            <a:ext cx="11179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What further history would you like to know?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434035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1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DF6874-0476-4DC8-95F1-7D4147E085C8}"/>
              </a:ext>
            </a:extLst>
          </p:cNvPr>
          <p:cNvSpPr txBox="1"/>
          <p:nvPr/>
        </p:nvSpPr>
        <p:spPr>
          <a:xfrm>
            <a:off x="524329" y="1570143"/>
            <a:ext cx="1117994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further history would you like to know?</a:t>
            </a:r>
            <a:endParaRPr lang="en-MY" sz="2800" dirty="0"/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800" dirty="0"/>
              <a:t>Asthma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800" dirty="0"/>
              <a:t>Exacerbation history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800" dirty="0"/>
              <a:t>Inhalers:</a:t>
            </a:r>
          </a:p>
          <a:p>
            <a:pPr marL="900113" lvl="1" indent="-442913">
              <a:buFont typeface="Courier New" panose="02070309020205020404" pitchFamily="49" charset="0"/>
              <a:buChar char="o"/>
              <a:tabLst>
                <a:tab pos="539750" algn="l"/>
                <a:tab pos="809625" algn="l"/>
              </a:tabLst>
            </a:pPr>
            <a:r>
              <a:rPr lang="en-MY" sz="2400" dirty="0"/>
              <a:t>Adherence </a:t>
            </a:r>
          </a:p>
          <a:p>
            <a:pPr marL="900113" lvl="1" indent="-442913">
              <a:buFont typeface="Courier New" panose="02070309020205020404" pitchFamily="49" charset="0"/>
              <a:buChar char="o"/>
              <a:tabLst>
                <a:tab pos="539750" algn="l"/>
                <a:tab pos="809625" algn="l"/>
              </a:tabLst>
            </a:pPr>
            <a:r>
              <a:rPr lang="en-MY" sz="2400" dirty="0"/>
              <a:t>technique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800" dirty="0"/>
              <a:t>Control of allergic rhinitis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800" dirty="0"/>
              <a:t>Presence of other comorbidities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MY" sz="2800" dirty="0"/>
              <a:t>Willingness to quit smoking</a:t>
            </a:r>
          </a:p>
        </p:txBody>
      </p:sp>
    </p:spTree>
    <p:extLst>
      <p:ext uri="{BB962C8B-B14F-4D97-AF65-F5344CB8AC3E}">
        <p14:creationId xmlns:p14="http://schemas.microsoft.com/office/powerpoint/2010/main" val="30991542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rgbClr val="32AEB8"/>
                </a:solidFill>
              </a:rPr>
              <a:t>  Further history..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379751" y="1193040"/>
            <a:ext cx="10907842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has almost daily symptoms of breathlessness with frequent nocturnal awakenings at least 2 times per week due to asthma.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uses reliever therapy at least 4 times per week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has to take frequent MCs from work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Over the past year, he has had 3 exacerbations requiring oral corticosteroids and 1 hospital admission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has good adherence to his inhaler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has daily symptoms of a runny nose, especially in the morning.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Occasionally, he suffers from gastro-</a:t>
            </a:r>
            <a:r>
              <a:rPr lang="en-US" sz="2800" dirty="0" err="1"/>
              <a:t>oesophageal</a:t>
            </a:r>
            <a:r>
              <a:rPr lang="en-US" sz="2800" dirty="0"/>
              <a:t> reflux.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 is considering quitting smoking</a:t>
            </a:r>
          </a:p>
        </p:txBody>
      </p:sp>
    </p:spTree>
    <p:extLst>
      <p:ext uri="{BB962C8B-B14F-4D97-AF65-F5344CB8AC3E}">
        <p14:creationId xmlns:p14="http://schemas.microsoft.com/office/powerpoint/2010/main" val="5982343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DF6874-0476-4DC8-95F1-7D4147E085C8}"/>
              </a:ext>
            </a:extLst>
          </p:cNvPr>
          <p:cNvSpPr txBox="1"/>
          <p:nvPr/>
        </p:nvSpPr>
        <p:spPr>
          <a:xfrm>
            <a:off x="617319" y="2064818"/>
            <a:ext cx="111799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How would you assess his symptom control?</a:t>
            </a:r>
          </a:p>
        </p:txBody>
      </p:sp>
    </p:spTree>
    <p:extLst>
      <p:ext uri="{BB962C8B-B14F-4D97-AF65-F5344CB8AC3E}">
        <p14:creationId xmlns:p14="http://schemas.microsoft.com/office/powerpoint/2010/main" val="34418035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134B798-D8C6-43B4-A441-7018D18CE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405" y="1140255"/>
            <a:ext cx="9354207" cy="528929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558738-7C2B-4A10-AE7F-8973089577C9}"/>
              </a:ext>
            </a:extLst>
          </p:cNvPr>
          <p:cNvSpPr/>
          <p:nvPr/>
        </p:nvSpPr>
        <p:spPr>
          <a:xfrm>
            <a:off x="8623868" y="4058831"/>
            <a:ext cx="1753850" cy="10343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70972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112894" y="876682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2800" b="1" dirty="0">
                <a:solidFill>
                  <a:prstClr val="black"/>
                </a:solidFill>
              </a:rPr>
              <a:t>  </a:t>
            </a:r>
            <a:r>
              <a:rPr lang="en-US" sz="3200" dirty="0">
                <a:solidFill>
                  <a:prstClr val="black"/>
                </a:solidFill>
              </a:rPr>
              <a:t>Further assessments</a:t>
            </a:r>
            <a:endParaRPr kumimoji="0" lang="ko-KR" altLang="en-US" sz="32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346880" y="1504008"/>
            <a:ext cx="1205260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Inhaler technique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Clinical examination – looking for an alternative diagnosis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Radiological imaging – looking for an alternative diagnosis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Spirometry pre &amp; post bronchodilator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Further investigations to phenotype the patient: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 err="1"/>
              <a:t>FeNO</a:t>
            </a:r>
            <a:endParaRPr lang="en-US" sz="2400" dirty="0"/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/>
              <a:t>Total </a:t>
            </a:r>
            <a:r>
              <a:rPr lang="en-US" sz="2400" dirty="0" err="1"/>
              <a:t>IgE</a:t>
            </a:r>
            <a:endParaRPr lang="en-US" sz="2400" dirty="0"/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US" sz="2400" dirty="0"/>
              <a:t>Blood eosinophils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Others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400" dirty="0"/>
              <a:t>ENT for AE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400" dirty="0"/>
              <a:t>Gastroenterologist for GERD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400" dirty="0"/>
              <a:t>Smoking cessation referral as a contemplation stage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B65A3EA-383E-46DA-94F1-E7866B52C42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300" y="181672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47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000" b="1" dirty="0">
                <a:solidFill>
                  <a:srgbClr val="32AEB8"/>
                </a:solidFill>
              </a:rPr>
              <a:t>  On further assessment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454702" y="1193040"/>
            <a:ext cx="1090784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Inhaler technique – poor inspiratory effort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Occasional wheeze, no clubbing or crepitations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CXR: Clear lung fields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Spirometry :</a:t>
            </a:r>
          </a:p>
          <a:p>
            <a:pPr marL="800100" lvl="1" indent="-34290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/>
              <a:t>FEV₁ 55% of predicted &amp; FEV₁/FVC: 0.65</a:t>
            </a:r>
          </a:p>
          <a:p>
            <a:pPr marL="800100" lvl="1" indent="-342900" algn="just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400" dirty="0"/>
              <a:t>Reversibility test: +13%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Fractional Exhaled Nitric Oxide (</a:t>
            </a:r>
            <a:r>
              <a:rPr lang="en-US" sz="2400" dirty="0" err="1"/>
              <a:t>FeNO</a:t>
            </a:r>
            <a:r>
              <a:rPr lang="en-US" sz="2400" dirty="0"/>
              <a:t>): 65 ppb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Blood Eosinophils: 350 cells/µL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ENT diagnosed as chronic rhinosinusitis with nasal polyps &amp; started on nasal corticosteroid spray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Gastro started on esomeprazole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Refer to the smoking cessation clinic</a:t>
            </a:r>
          </a:p>
        </p:txBody>
      </p:sp>
    </p:spTree>
    <p:extLst>
      <p:ext uri="{BB962C8B-B14F-4D97-AF65-F5344CB8AC3E}">
        <p14:creationId xmlns:p14="http://schemas.microsoft.com/office/powerpoint/2010/main" val="29349762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400" b="1" dirty="0">
                <a:solidFill>
                  <a:srgbClr val="32AEB8"/>
                </a:solidFill>
              </a:rPr>
              <a:t>  What has been done..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14663" y="1942548"/>
            <a:ext cx="1090784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800" dirty="0"/>
              <a:t>The patient’s current medication - DPI budesonide-formoterol 160/4.5mcg 2 puffs BD and PRN is discontinued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MY" sz="2800" b="1" dirty="0"/>
              <a:t>AND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800" dirty="0" err="1"/>
              <a:t>pMDI</a:t>
            </a:r>
            <a:r>
              <a:rPr lang="en-MY" sz="2800" dirty="0"/>
              <a:t> beclomethasone-formoterol 100/6 mcg 2 puffs BD and PRN is prescribed with the addition of a spacer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MY" sz="2800" b="1" dirty="0"/>
              <a:t>AND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MY" sz="2800" dirty="0"/>
              <a:t>The patient is taught the correct inhaler technique by RMTAC pharmacy</a:t>
            </a:r>
          </a:p>
        </p:txBody>
      </p:sp>
    </p:spTree>
    <p:extLst>
      <p:ext uri="{BB962C8B-B14F-4D97-AF65-F5344CB8AC3E}">
        <p14:creationId xmlns:p14="http://schemas.microsoft.com/office/powerpoint/2010/main" val="2610996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 pitchFamily="34" charset="0"/>
              </a:rPr>
              <a:t>  History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659285"/>
            <a:ext cx="10712970" cy="37702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 28-year-old woman, G2P1 at 26 weeks of gestation, presents to the </a:t>
            </a:r>
            <a:r>
              <a:rPr lang="en-US" sz="2800" dirty="0" err="1"/>
              <a:t>Klinik</a:t>
            </a:r>
            <a:r>
              <a:rPr lang="en-US" sz="2800" dirty="0"/>
              <a:t> Kesihatan for follow-up.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She has a history of asthma, which was well-controlled before pregnancy, with no history of previous hospital admission.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Her previous inhalers were MDI Budesonide 2 puff BD and MDI Salbutamol 2 puff PRN.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She has stopped taking these inhalers ever since she found out that she was pregnant.</a:t>
            </a:r>
          </a:p>
        </p:txBody>
      </p:sp>
    </p:spTree>
    <p:extLst>
      <p:ext uri="{BB962C8B-B14F-4D97-AF65-F5344CB8AC3E}">
        <p14:creationId xmlns:p14="http://schemas.microsoft.com/office/powerpoint/2010/main" val="3483159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4400" b="1" dirty="0">
                <a:solidFill>
                  <a:srgbClr val="32AEB8"/>
                </a:solidFill>
              </a:rPr>
              <a:t>  Review at the next follow-up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454703" y="1479627"/>
            <a:ext cx="109078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Still has daily and nocturnal symptoms. Needs reliever 2-3 times per week.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Inhaler technique and adherence good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Stopped smoking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Allergic rhinitis symptoms and GERD symptoms well controlled on current medication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Patient was initiated on LAMA but at review 1 month later he remains the same.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335E80D-FF11-0903-B17F-272787F0D5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650182"/>
              </p:ext>
            </p:extLst>
          </p:nvPr>
        </p:nvGraphicFramePr>
        <p:xfrm>
          <a:off x="2802260" y="3343093"/>
          <a:ext cx="6212727" cy="2035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288">
                  <a:extLst>
                    <a:ext uri="{9D8B030D-6E8A-4147-A177-3AD203B41FA5}">
                      <a16:colId xmlns:a16="http://schemas.microsoft.com/office/drawing/2014/main" val="1017994833"/>
                    </a:ext>
                  </a:extLst>
                </a:gridCol>
                <a:gridCol w="1875843">
                  <a:extLst>
                    <a:ext uri="{9D8B030D-6E8A-4147-A177-3AD203B41FA5}">
                      <a16:colId xmlns:a16="http://schemas.microsoft.com/office/drawing/2014/main" val="2567724458"/>
                    </a:ext>
                  </a:extLst>
                </a:gridCol>
                <a:gridCol w="1736596">
                  <a:extLst>
                    <a:ext uri="{9D8B030D-6E8A-4147-A177-3AD203B41FA5}">
                      <a16:colId xmlns:a16="http://schemas.microsoft.com/office/drawing/2014/main" val="3028196577"/>
                    </a:ext>
                  </a:extLst>
                </a:gridCol>
              </a:tblGrid>
              <a:tr h="50882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CURRENT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6858920"/>
                  </a:ext>
                </a:extLst>
              </a:tr>
              <a:tr h="508820">
                <a:tc>
                  <a:txBody>
                    <a:bodyPr/>
                    <a:lstStyle/>
                    <a:p>
                      <a:r>
                        <a:rPr lang="en-US" sz="2400" dirty="0"/>
                        <a:t>ACT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45328918"/>
                  </a:ext>
                </a:extLst>
              </a:tr>
              <a:tr h="508820">
                <a:tc>
                  <a:txBody>
                    <a:bodyPr/>
                    <a:lstStyle/>
                    <a:p>
                      <a:r>
                        <a:rPr lang="en-US" sz="2400" dirty="0" err="1"/>
                        <a:t>FeNO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65ppb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60ppb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7840859"/>
                  </a:ext>
                </a:extLst>
              </a:tr>
              <a:tr h="508820">
                <a:tc>
                  <a:txBody>
                    <a:bodyPr/>
                    <a:lstStyle/>
                    <a:p>
                      <a:r>
                        <a:rPr lang="en-US" sz="2400" dirty="0"/>
                        <a:t>Blood eosinophils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3494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6146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3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ADF6874-0476-4DC8-95F1-7D4147E085C8}"/>
              </a:ext>
            </a:extLst>
          </p:cNvPr>
          <p:cNvSpPr txBox="1"/>
          <p:nvPr/>
        </p:nvSpPr>
        <p:spPr>
          <a:xfrm>
            <a:off x="617319" y="2064818"/>
            <a:ext cx="111799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Is this uncontrolled asthma, difficult-to-treat asthma or severe asthma?</a:t>
            </a:r>
          </a:p>
        </p:txBody>
      </p:sp>
    </p:spTree>
    <p:extLst>
      <p:ext uri="{BB962C8B-B14F-4D97-AF65-F5344CB8AC3E}">
        <p14:creationId xmlns:p14="http://schemas.microsoft.com/office/powerpoint/2010/main" val="450378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3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BA46C121-01F3-44CB-883A-D86E990B4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89" y="1168741"/>
            <a:ext cx="4666939" cy="54839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E56B35-730B-4123-B2EE-3252B0AEEC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8086" y="2102943"/>
            <a:ext cx="6582227" cy="3615559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AC64BC9-5FA4-4CC3-8855-358B5FF23465}"/>
              </a:ext>
            </a:extLst>
          </p:cNvPr>
          <p:cNvSpPr/>
          <p:nvPr/>
        </p:nvSpPr>
        <p:spPr>
          <a:xfrm>
            <a:off x="5559663" y="2261964"/>
            <a:ext cx="1109272" cy="76808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560959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3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BB9F6CDD-3079-46B4-8B7A-DDB4995095D5}"/>
              </a:ext>
            </a:extLst>
          </p:cNvPr>
          <p:cNvSpPr/>
          <p:nvPr/>
        </p:nvSpPr>
        <p:spPr>
          <a:xfrm>
            <a:off x="545160" y="1154780"/>
            <a:ext cx="10692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400" dirty="0"/>
              <a:t>Severe asthma - </a:t>
            </a:r>
            <a:r>
              <a:rPr lang="en-MY" sz="2400" kern="0" dirty="0"/>
              <a:t>uncontrolled asthma despite adherence to maximal optimised high-dose ICS-LABA and management of contributory factors</a:t>
            </a:r>
            <a:endParaRPr lang="en-MY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400" dirty="0"/>
              <a:t>Type of inflammation: T2 high eosinophilic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400" dirty="0"/>
              <a:t>Comorbidities: </a:t>
            </a:r>
            <a:r>
              <a:rPr lang="en-MY" sz="2400" dirty="0" err="1"/>
              <a:t>CRSwNP</a:t>
            </a:r>
            <a:r>
              <a:rPr lang="en-MY" sz="2400" dirty="0"/>
              <a:t> &amp; GERD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MY" sz="2400" dirty="0"/>
              <a:t>Risk factor for exacerbation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99F790-516C-4F95-AD07-F0076B4F875E}"/>
              </a:ext>
            </a:extLst>
          </p:cNvPr>
          <p:cNvGrpSpPr/>
          <p:nvPr/>
        </p:nvGrpSpPr>
        <p:grpSpPr>
          <a:xfrm>
            <a:off x="1040525" y="3111734"/>
            <a:ext cx="9963806" cy="3633840"/>
            <a:chOff x="2535191" y="3246645"/>
            <a:chExt cx="5948988" cy="350565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BD94088-B6CD-4177-9C4B-DB8A55808BEB}"/>
                </a:ext>
              </a:extLst>
            </p:cNvPr>
            <p:cNvGrpSpPr/>
            <p:nvPr/>
          </p:nvGrpSpPr>
          <p:grpSpPr>
            <a:xfrm>
              <a:off x="2535191" y="3246645"/>
              <a:ext cx="5948988" cy="3505654"/>
              <a:chOff x="2535445" y="3246645"/>
              <a:chExt cx="5948988" cy="350565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49AAEFB1-5521-4904-9AB8-CCE9BA961B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35445" y="3246645"/>
                <a:ext cx="5948988" cy="3505654"/>
              </a:xfrm>
              <a:prstGeom prst="rect">
                <a:avLst/>
              </a:prstGeom>
            </p:spPr>
          </p:pic>
          <p:pic>
            <p:nvPicPr>
              <p:cNvPr id="12" name="Graphic 11" descr="Checkmark with solid fill">
                <a:extLst>
                  <a:ext uri="{FF2B5EF4-FFF2-40B4-BE49-F238E27FC236}">
                    <a16:creationId xmlns:a16="http://schemas.microsoft.com/office/drawing/2014/main" id="{3260F303-D620-47F8-8920-501380179C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815395" y="3692217"/>
                <a:ext cx="212618" cy="212618"/>
              </a:xfrm>
              <a:prstGeom prst="rect">
                <a:avLst/>
              </a:prstGeom>
            </p:spPr>
          </p:pic>
          <p:pic>
            <p:nvPicPr>
              <p:cNvPr id="13" name="Graphic 12" descr="Checkmark with solid fill">
                <a:extLst>
                  <a:ext uri="{FF2B5EF4-FFF2-40B4-BE49-F238E27FC236}">
                    <a16:creationId xmlns:a16="http://schemas.microsoft.com/office/drawing/2014/main" id="{8F87D285-FB44-4BE8-AEB9-D61A62DAA2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815395" y="4137789"/>
                <a:ext cx="212618" cy="212618"/>
              </a:xfrm>
              <a:prstGeom prst="rect">
                <a:avLst/>
              </a:prstGeom>
            </p:spPr>
          </p:pic>
          <p:pic>
            <p:nvPicPr>
              <p:cNvPr id="14" name="Graphic 13" descr="Checkmark with solid fill">
                <a:extLst>
                  <a:ext uri="{FF2B5EF4-FFF2-40B4-BE49-F238E27FC236}">
                    <a16:creationId xmlns:a16="http://schemas.microsoft.com/office/drawing/2014/main" id="{FF3B0335-A3ED-4B31-B3BC-47600824FB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815395" y="6076781"/>
                <a:ext cx="212618" cy="212618"/>
              </a:xfrm>
              <a:prstGeom prst="rect">
                <a:avLst/>
              </a:prstGeom>
            </p:spPr>
          </p:pic>
          <p:pic>
            <p:nvPicPr>
              <p:cNvPr id="17" name="Graphic 16" descr="Checkmark with solid fill">
                <a:extLst>
                  <a:ext uri="{FF2B5EF4-FFF2-40B4-BE49-F238E27FC236}">
                    <a16:creationId xmlns:a16="http://schemas.microsoft.com/office/drawing/2014/main" id="{93DB4165-B5CD-4C73-867D-9A90541B59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815395" y="5205973"/>
                <a:ext cx="212618" cy="212618"/>
              </a:xfrm>
              <a:prstGeom prst="rect">
                <a:avLst/>
              </a:prstGeom>
            </p:spPr>
          </p:pic>
        </p:grpSp>
        <p:pic>
          <p:nvPicPr>
            <p:cNvPr id="15" name="Graphic 14" descr="Checkmark with solid fill">
              <a:extLst>
                <a:ext uri="{FF2B5EF4-FFF2-40B4-BE49-F238E27FC236}">
                  <a16:creationId xmlns:a16="http://schemas.microsoft.com/office/drawing/2014/main" id="{A224BF54-B312-4B77-A54D-77FABAD239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15395" y="5864163"/>
              <a:ext cx="212618" cy="2126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57997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D7EC790-05CA-497C-9723-1C7C2AE6D6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93" t="5842" r="13179" b="30711"/>
          <a:stretch/>
        </p:blipFill>
        <p:spPr>
          <a:xfrm>
            <a:off x="2453125" y="114068"/>
            <a:ext cx="7322347" cy="665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0101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484683" y="2793401"/>
            <a:ext cx="11252615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MY" sz="4400" dirty="0"/>
              <a:t>This patient has severe asthma and should be considered for biologic therapy.</a:t>
            </a:r>
            <a:endParaRPr kumimoji="0" lang="ko-KR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484683" y="3953004"/>
            <a:ext cx="10907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3200" dirty="0"/>
              <a:t>This subgroup of patients should be under specialist care.</a:t>
            </a:r>
          </a:p>
        </p:txBody>
      </p:sp>
    </p:spTree>
    <p:extLst>
      <p:ext uri="{BB962C8B-B14F-4D97-AF65-F5344CB8AC3E}">
        <p14:creationId xmlns:p14="http://schemas.microsoft.com/office/powerpoint/2010/main" val="31363460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8D07ABD-459F-40A2-AC2C-EA41A681A6A2}"/>
              </a:ext>
            </a:extLst>
          </p:cNvPr>
          <p:cNvGrpSpPr/>
          <p:nvPr/>
        </p:nvGrpSpPr>
        <p:grpSpPr>
          <a:xfrm>
            <a:off x="811917" y="171450"/>
            <a:ext cx="10568165" cy="6515100"/>
            <a:chOff x="811917" y="171450"/>
            <a:chExt cx="10568165" cy="65151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6C04033-8D52-4238-9720-0952396FD9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3984" t="15140" r="4921" b="6944"/>
            <a:stretch/>
          </p:blipFill>
          <p:spPr>
            <a:xfrm>
              <a:off x="811917" y="171450"/>
              <a:ext cx="10568165" cy="651510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92E795-A565-429E-AC2F-303CF01567A8}"/>
                </a:ext>
              </a:extLst>
            </p:cNvPr>
            <p:cNvSpPr/>
            <p:nvPr/>
          </p:nvSpPr>
          <p:spPr>
            <a:xfrm>
              <a:off x="1876425" y="1390650"/>
              <a:ext cx="1933575" cy="609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3F0068E-6179-4A5E-9723-509C7DD96B2A}"/>
                </a:ext>
              </a:extLst>
            </p:cNvPr>
            <p:cNvSpPr/>
            <p:nvPr/>
          </p:nvSpPr>
          <p:spPr>
            <a:xfrm>
              <a:off x="1285875" y="2152650"/>
              <a:ext cx="1933575" cy="609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E7CA95-8B3F-4FF7-BD9D-7176D281511E}"/>
                </a:ext>
              </a:extLst>
            </p:cNvPr>
            <p:cNvSpPr/>
            <p:nvPr/>
          </p:nvSpPr>
          <p:spPr>
            <a:xfrm>
              <a:off x="4772025" y="3276600"/>
              <a:ext cx="1933575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D7EC37C-9677-40A3-BB5A-89EFA76D7109}"/>
                </a:ext>
              </a:extLst>
            </p:cNvPr>
            <p:cNvSpPr/>
            <p:nvPr/>
          </p:nvSpPr>
          <p:spPr>
            <a:xfrm>
              <a:off x="4286250" y="4224337"/>
              <a:ext cx="1352550" cy="3810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403A813-EA2D-415B-86CC-107E4E4AF8C0}"/>
                </a:ext>
              </a:extLst>
            </p:cNvPr>
            <p:cNvSpPr/>
            <p:nvPr/>
          </p:nvSpPr>
          <p:spPr>
            <a:xfrm>
              <a:off x="4386262" y="4752975"/>
              <a:ext cx="771525" cy="4572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914465A-DE34-449B-9F74-3C83D1A62146}"/>
                </a:ext>
              </a:extLst>
            </p:cNvPr>
            <p:cNvSpPr/>
            <p:nvPr/>
          </p:nvSpPr>
          <p:spPr>
            <a:xfrm>
              <a:off x="4386261" y="5300661"/>
              <a:ext cx="771525" cy="785813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MY"/>
            </a:p>
          </p:txBody>
        </p:sp>
      </p:grpSp>
    </p:spTree>
    <p:extLst>
      <p:ext uri="{BB962C8B-B14F-4D97-AF65-F5344CB8AC3E}">
        <p14:creationId xmlns:p14="http://schemas.microsoft.com/office/powerpoint/2010/main" val="4393075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-2798" y="2059785"/>
            <a:ext cx="12192000" cy="768085"/>
          </a:xfrm>
        </p:spPr>
        <p:txBody>
          <a:bodyPr/>
          <a:lstStyle/>
          <a:p>
            <a:r>
              <a:rPr lang="en-US" altLang="ko-KR" b="1" dirty="0"/>
              <a:t>Thank You!!</a:t>
            </a:r>
            <a:endParaRPr lang="ko-KR" alt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srgbClr val="F2A40D"/>
                </a:solidFill>
                <a:effectLst/>
                <a:uLnTx/>
                <a:uFillTx/>
                <a:latin typeface="Arial"/>
                <a:cs typeface="Arial" pitchFamily="34" charset="0"/>
              </a:rPr>
              <a:t>Training of Core Trainers on CPG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srgbClr val="F2A40D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Management of Asthma in Adults</a:t>
            </a:r>
          </a:p>
          <a:p>
            <a:pPr marL="0" marR="0" lvl="0" indent="0" algn="ctr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 (Second Edition)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7907F30-F37A-43CE-B136-9433BE0CC2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6" t="29530" r="7279" b="14734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766728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 pitchFamily="34" charset="0"/>
              </a:rPr>
              <a:t>  History cont..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659285"/>
            <a:ext cx="1071297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On further questioning, she has worsening shortness of breath, wheezing, and nocturnal awakenings for the past 3 weeks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She has symptoms of allergic rhinitis, which has also worsened in the past 1 month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Triggers: Dust, URTI</a:t>
            </a:r>
          </a:p>
          <a:p>
            <a:pPr algn="just">
              <a:spcAft>
                <a:spcPts val="600"/>
              </a:spcAft>
            </a:pPr>
            <a:endParaRPr lang="en-US" sz="2800" dirty="0"/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ACT score: 16/25</a:t>
            </a:r>
          </a:p>
        </p:txBody>
      </p:sp>
    </p:spTree>
    <p:extLst>
      <p:ext uri="{BB962C8B-B14F-4D97-AF65-F5344CB8AC3E}">
        <p14:creationId xmlns:p14="http://schemas.microsoft.com/office/powerpoint/2010/main" val="306094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Arial" pitchFamily="34" charset="0"/>
              </a:rPr>
              <a:t>  On examination</a:t>
            </a:r>
            <a:endParaRPr kumimoji="0" lang="ko-KR" altLang="en-US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659285"/>
            <a:ext cx="10712970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Alert, conscious, speaking in full sentences, 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RR 22/ min, PR 118 beats/ min, Afebrile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BP 120/78 mmHg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SPO2 95% under room air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Lungs: Bilateral </a:t>
            </a:r>
            <a:r>
              <a:rPr lang="en-US" sz="2800" dirty="0" err="1"/>
              <a:t>ronchi</a:t>
            </a:r>
            <a:r>
              <a:rPr lang="en-US" sz="2800" dirty="0"/>
              <a:t>, prolonged expiratory phase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JVP not raised, CVS: S1S2, no murmur heard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Abd : gravid uterus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No pedal edema , no calf tenderness</a:t>
            </a:r>
          </a:p>
        </p:txBody>
      </p:sp>
    </p:spTree>
    <p:extLst>
      <p:ext uri="{BB962C8B-B14F-4D97-AF65-F5344CB8AC3E}">
        <p14:creationId xmlns:p14="http://schemas.microsoft.com/office/powerpoint/2010/main" val="3336645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1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79" y="1901439"/>
            <a:ext cx="1117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3200" dirty="0">
                <a:solidFill>
                  <a:prstClr val="black"/>
                </a:solidFill>
              </a:rPr>
              <a:t>What is your provisional diagnosis?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AA02BCC-D5FD-4336-8E30-AF54BC47CBE6}"/>
              </a:ext>
            </a:extLst>
          </p:cNvPr>
          <p:cNvSpPr/>
          <p:nvPr/>
        </p:nvSpPr>
        <p:spPr>
          <a:xfrm>
            <a:off x="752232" y="2644170"/>
            <a:ext cx="6096000" cy="20467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Congestive cardiac failure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Pneumonia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Pulmonary embolism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Uncontrolled asthma</a:t>
            </a:r>
          </a:p>
        </p:txBody>
      </p:sp>
    </p:spTree>
    <p:extLst>
      <p:ext uri="{BB962C8B-B14F-4D97-AF65-F5344CB8AC3E}">
        <p14:creationId xmlns:p14="http://schemas.microsoft.com/office/powerpoint/2010/main" val="1767815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Answer 1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79" y="1901439"/>
            <a:ext cx="11173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3200" dirty="0">
                <a:solidFill>
                  <a:prstClr val="black"/>
                </a:solidFill>
              </a:rPr>
              <a:t>D. Uncontrolled asthma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AA02BCC-D5FD-4336-8E30-AF54BC47CBE6}"/>
              </a:ext>
            </a:extLst>
          </p:cNvPr>
          <p:cNvSpPr/>
          <p:nvPr/>
        </p:nvSpPr>
        <p:spPr>
          <a:xfrm>
            <a:off x="752231" y="2644170"/>
            <a:ext cx="1050538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Patient has a history of asthma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Worsening symptoms after stopping inhalers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Pregnancy itself can lead to worsening of asthma control in some patients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 err="1"/>
              <a:t>Generalised</a:t>
            </a:r>
            <a:r>
              <a:rPr lang="en-US" sz="2800" dirty="0"/>
              <a:t> </a:t>
            </a:r>
            <a:r>
              <a:rPr lang="en-US" sz="2800" dirty="0" err="1"/>
              <a:t>ronchi</a:t>
            </a:r>
            <a:r>
              <a:rPr lang="en-US" sz="2800" dirty="0"/>
              <a:t> on examination</a:t>
            </a:r>
          </a:p>
          <a:p>
            <a:pPr marL="514350" indent="-5143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She also has comorbidities that can worsen asthma- allergic rhinitis</a:t>
            </a:r>
          </a:p>
        </p:txBody>
      </p:sp>
    </p:spTree>
    <p:extLst>
      <p:ext uri="{BB962C8B-B14F-4D97-AF65-F5344CB8AC3E}">
        <p14:creationId xmlns:p14="http://schemas.microsoft.com/office/powerpoint/2010/main" val="252204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ED80588C-DA1B-4D25-9AD2-DC4DA3CB8FD3}"/>
              </a:ext>
            </a:extLst>
          </p:cNvPr>
          <p:cNvSpPr txBox="1">
            <a:spLocks/>
          </p:cNvSpPr>
          <p:nvPr/>
        </p:nvSpPr>
        <p:spPr>
          <a:xfrm>
            <a:off x="0" y="42495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b="1" dirty="0">
                <a:solidFill>
                  <a:srgbClr val="32AEB8"/>
                </a:solidFill>
              </a:rPr>
              <a:t>  Key messages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1733A74-3B3E-43F5-A1FF-E8CBA1605F2F}"/>
              </a:ext>
            </a:extLst>
          </p:cNvPr>
          <p:cNvSpPr/>
          <p:nvPr/>
        </p:nvSpPr>
        <p:spPr>
          <a:xfrm>
            <a:off x="544643" y="1479627"/>
            <a:ext cx="10712970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Asthma during pregnancy may worsen, improve, or remain unchanged.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Pregnant women are particularly susceptible to asthma exacerbations, especially during the second trimester.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The diagnosis of asthma in pregnancy is made similarly to that in non-pregnant women.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In patients where clinical history is consistent with asthma and no alternative diagnosis is found, asthma treatment may be initiated, and the confirmatory diagnostic investigations can be postponed until after delivery.</a:t>
            </a:r>
          </a:p>
        </p:txBody>
      </p:sp>
    </p:spTree>
    <p:extLst>
      <p:ext uri="{BB962C8B-B14F-4D97-AF65-F5344CB8AC3E}">
        <p14:creationId xmlns:p14="http://schemas.microsoft.com/office/powerpoint/2010/main" val="3261777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8300" y="400656"/>
            <a:ext cx="12191999" cy="768085"/>
          </a:xfrm>
        </p:spPr>
        <p:txBody>
          <a:bodyPr/>
          <a:lstStyle/>
          <a:p>
            <a:r>
              <a:rPr lang="en-US" altLang="ko-KR" b="1" dirty="0">
                <a:solidFill>
                  <a:schemeClr val="accent2"/>
                </a:solidFill>
              </a:rPr>
              <a:t>   Question 2</a:t>
            </a:r>
            <a:endParaRPr lang="en-US" altLang="ko-KR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379" y="1431029"/>
            <a:ext cx="11464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1219170" latinLnBrk="1"/>
            <a:r>
              <a:rPr lang="en-US" sz="3200" dirty="0">
                <a:solidFill>
                  <a:prstClr val="black"/>
                </a:solidFill>
              </a:rPr>
              <a:t>What tools can be used to assess and monitor asthma control in pregnant patients?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AFC7F04-68B9-4991-8126-1C04CEC65605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285B339-3DD3-4D09-8F9D-81642BDD8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7A74510-D0B5-44F7-8100-7D6767FF43AC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AA02BCC-D5FD-4336-8E30-AF54BC47CBE6}"/>
              </a:ext>
            </a:extLst>
          </p:cNvPr>
          <p:cNvSpPr/>
          <p:nvPr/>
        </p:nvSpPr>
        <p:spPr>
          <a:xfrm>
            <a:off x="767222" y="2943973"/>
            <a:ext cx="8250654" cy="306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ACT score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GINA classification on asthma control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Spirometry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Chest radiograph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Fractional Exhaled Nitric Oxide (</a:t>
            </a:r>
            <a:r>
              <a:rPr lang="en-US" sz="2800" dirty="0" err="1"/>
              <a:t>FeNO</a:t>
            </a:r>
            <a:r>
              <a:rPr lang="en-US" sz="2800" dirty="0"/>
              <a:t>)</a:t>
            </a:r>
          </a:p>
          <a:p>
            <a:pPr marL="514350" indent="-514350">
              <a:spcAft>
                <a:spcPts val="600"/>
              </a:spcAft>
              <a:buFont typeface="+mj-lt"/>
              <a:buAutoNum type="alphaUcPeriod"/>
            </a:pPr>
            <a:r>
              <a:rPr lang="en-US" sz="2800" dirty="0"/>
              <a:t>Bronchial provocation test</a:t>
            </a:r>
          </a:p>
        </p:txBody>
      </p:sp>
    </p:spTree>
    <p:extLst>
      <p:ext uri="{BB962C8B-B14F-4D97-AF65-F5344CB8AC3E}">
        <p14:creationId xmlns:p14="http://schemas.microsoft.com/office/powerpoint/2010/main" val="1348074586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2012</Words>
  <Application>Microsoft Office PowerPoint</Application>
  <PresentationFormat>Widescreen</PresentationFormat>
  <Paragraphs>326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맑은 고딕</vt:lpstr>
      <vt:lpstr>Aptos</vt:lpstr>
      <vt:lpstr>Arial</vt:lpstr>
      <vt:lpstr>Arial Unicode MS</vt:lpstr>
      <vt:lpstr>Bradley Hand ITC</vt:lpstr>
      <vt:lpstr>Courier New</vt:lpstr>
      <vt:lpstr>Times New Roman</vt:lpstr>
      <vt:lpstr>Cover and End Slide Master</vt:lpstr>
      <vt:lpstr>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Module CPG Management of Asthma in Adults - Case Discussion 3</dc:title>
  <dc:creator>Yamini Ramamoorthy</dc:creator>
  <cp:lastModifiedBy>DELL</cp:lastModifiedBy>
  <cp:revision>23</cp:revision>
  <dcterms:created xsi:type="dcterms:W3CDTF">2025-03-03T02:25:18Z</dcterms:created>
  <dcterms:modified xsi:type="dcterms:W3CDTF">2025-07-28T02:38:36Z</dcterms:modified>
</cp:coreProperties>
</file>